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2" r:id="rId5"/>
    <p:sldId id="292" r:id="rId6"/>
    <p:sldId id="293" r:id="rId7"/>
    <p:sldId id="283" r:id="rId8"/>
    <p:sldId id="303" r:id="rId9"/>
    <p:sldId id="291" r:id="rId10"/>
    <p:sldId id="297" r:id="rId11"/>
    <p:sldId id="298" r:id="rId12"/>
    <p:sldId id="299" r:id="rId13"/>
    <p:sldId id="300" r:id="rId14"/>
    <p:sldId id="284" r:id="rId15"/>
    <p:sldId id="285" r:id="rId16"/>
    <p:sldId id="301" r:id="rId17"/>
    <p:sldId id="302" r:id="rId18"/>
    <p:sldId id="304" r:id="rId19"/>
    <p:sldId id="305" r:id="rId20"/>
    <p:sldId id="306" r:id="rId21"/>
    <p:sldId id="307" r:id="rId22"/>
    <p:sldId id="308" r:id="rId23"/>
    <p:sldId id="309" r:id="rId24"/>
    <p:sldId id="2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31" autoAdjust="0"/>
  </p:normalViewPr>
  <p:slideViewPr>
    <p:cSldViewPr snapToGrid="0">
      <p:cViewPr varScale="1">
        <p:scale>
          <a:sx n="86" d="100"/>
          <a:sy n="86" d="100"/>
        </p:scale>
        <p:origin x="422" y="67"/>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pPr/>
              <a:t>4/15/2021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pPr/>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pPr/>
              <a:t>4/15/2021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pPr/>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288757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73" r:id="rId21"/>
    <p:sldLayoutId id="2147483655" r:id="rId2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oplematters.in/article/ld-league/why-e-learning-is-the-proverbial-next-big-thing-15828"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edict.blogspot.com/2016/03/why-is-virtual-classroom-better-than.html" TargetMode="External"/><Relationship Id="rId7" Type="http://schemas.openxmlformats.org/officeDocument/2006/relationships/hyperlink" Target="https://www.maxpixel.net/Book-Pages-Bible-Study-Learn-Book-Study-Open-Books-2158704" TargetMode="External"/><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hyperlink" Target="https://www.maxpixel.net/Education-Student-Learn-Study-Book-Knowledge-3420037" TargetMode="Externa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182229932@N07/48445750527" TargetMode="External"/><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researchleap.com/design-e-learning-platform-collaborative-innovation-long-life-learning-italian-know-andknow/"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discuss.cle.ust.hk/mediawiki/index.php?title=Culture_and_Cross-culture_Issues_in_E-learning" TargetMode="External"/><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learning-gate.com/index.php/2641-0230/about/editorialTeam" TargetMode="External"/><Relationship Id="rId7" Type="http://schemas.openxmlformats.org/officeDocument/2006/relationships/hyperlink" Target="https://www.groundreport.com/online-education-keeps-soaring-popularity-trends-watch/"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hyperlink" Target="https://pixabay.com/en/education-books-letters-font-2107899/"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futurism.com/are-robotic-teachers-the-future/?src=featured" TargetMode="External"/><Relationship Id="rId7" Type="http://schemas.openxmlformats.org/officeDocument/2006/relationships/hyperlink" Target="https://blogs.lse.ac.uk/usappblog/2017/03/01/better-schools-lead-to-higher-house-prices-which-can-price-out-lower-income-families/" TargetMode="Externa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hyperlink" Target="https://www.pexels.com/photo/library-university-books-students-12064/" TargetMode="Externa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hyperlink" Target="https://uta.pressbooks.pub/nolimits/chapter/4-5-concentration-make-the-most-of-your-study-time/" TargetMode="External"/><Relationship Id="rId7" Type="http://schemas.openxmlformats.org/officeDocument/2006/relationships/hyperlink" Target="http://mumsgather.blogspot.com/2011/01/kssr-kurikulum-standard-sekolah-rendah.html" TargetMode="Externa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hyperlink" Target="http://theconversation.com/what-attracts-chinese-students-to-aussie-universities-46748" TargetMode="Externa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a:stretch/>
        </p:blipFill>
        <p:spPr>
          <a:xfrm>
            <a:off x="588252" y="432153"/>
            <a:ext cx="10655455" cy="5993693"/>
          </a:xfrm>
        </p:spPr>
      </p:pic>
      <p:sp>
        <p:nvSpPr>
          <p:cNvPr id="25" name="TextBox 24">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48293" y="3367327"/>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US" u="sng" dirty="0">
                <a:latin typeface="Bahnschrift SemiBold" panose="020B0502040204020203" pitchFamily="34" charset="0"/>
              </a:rPr>
              <a:t>E – learning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22555" y="4624645"/>
            <a:ext cx="4108245" cy="774484"/>
          </a:xfrm>
        </p:spPr>
        <p:txBody>
          <a:bodyPr/>
          <a:lstStyle/>
          <a:p>
            <a:r>
              <a:rPr lang="en-US" dirty="0">
                <a:latin typeface="Algerian" panose="04020705040A02060702" pitchFamily="82" charset="0"/>
              </a:rPr>
              <a:t>   Deep dive into e - learning</a:t>
            </a:r>
          </a:p>
        </p:txBody>
      </p:sp>
      <p:sp>
        <p:nvSpPr>
          <p:cNvPr id="20" name="Isosceles Triangle 19">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00607A1-EC5A-4050-A304-DA9B7EC618BC}"/>
              </a:ext>
            </a:extLst>
          </p:cNvPr>
          <p:cNvSpPr txBox="1"/>
          <p:nvPr/>
        </p:nvSpPr>
        <p:spPr>
          <a:xfrm>
            <a:off x="588252" y="6425846"/>
            <a:ext cx="10655455" cy="230832"/>
          </a:xfrm>
          <a:prstGeom prst="rect">
            <a:avLst/>
          </a:prstGeom>
          <a:noFill/>
        </p:spPr>
        <p:txBody>
          <a:bodyPr wrap="square" rtlCol="0">
            <a:spAutoFit/>
          </a:bodyPr>
          <a:lstStyle/>
          <a:p>
            <a:r>
              <a:rPr lang="en-IN" sz="900">
                <a:hlinkClick r:id="rId3" tooltip="https://www.peoplematters.in/article/ld-league/why-e-learning-is-the-proverbial-next-big-thing-15828"/>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6812170" y="2428241"/>
            <a:ext cx="2405261" cy="1684504"/>
          </a:xfrm>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extLst>
              <a:ext uri="{837473B0-CC2E-450A-ABE3-18F120FF3D39}">
                <a1611:picAttrSrcUrl xmlns:a1611="http://schemas.microsoft.com/office/drawing/2016/11/main" r:id="rId5"/>
              </a:ext>
            </a:extLst>
          </a:blip>
          <a:srcRect/>
          <a:stretch/>
        </p:blipFill>
        <p:spPr>
          <a:xfrm>
            <a:off x="8812419" y="3429000"/>
            <a:ext cx="2405261" cy="1986859"/>
          </a:xfrm>
        </p:spPr>
      </p:pic>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6">
            <a:extLst>
              <a:ext uri="{837473B0-CC2E-450A-ABE3-18F120FF3D39}">
                <a1611:picAttrSrcUrl xmlns:a1611="http://schemas.microsoft.com/office/drawing/2016/11/main" r:id="rId7"/>
              </a:ext>
            </a:extLst>
          </a:blip>
          <a:srcRect/>
          <a:stretch/>
        </p:blipFill>
        <p:spPr>
          <a:xfrm>
            <a:off x="8812420" y="1224480"/>
            <a:ext cx="2405261" cy="1684504"/>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10</a:t>
            </a:fld>
            <a:endParaRPr lang="en-US" dirty="0"/>
          </a:p>
        </p:txBody>
      </p:sp>
      <p:sp>
        <p:nvSpPr>
          <p:cNvPr id="5" name="Text Placeholder 4">
            <a:extLst>
              <a:ext uri="{FF2B5EF4-FFF2-40B4-BE49-F238E27FC236}">
                <a16:creationId xmlns:a16="http://schemas.microsoft.com/office/drawing/2014/main" id="{24839064-B2B3-485D-B1F3-808EE0F8CFFD}"/>
              </a:ext>
            </a:extLst>
          </p:cNvPr>
          <p:cNvSpPr>
            <a:spLocks noGrp="1"/>
          </p:cNvSpPr>
          <p:nvPr>
            <p:ph type="body" sz="quarter" idx="32"/>
          </p:nvPr>
        </p:nvSpPr>
        <p:spPr>
          <a:xfrm>
            <a:off x="431800" y="1008000"/>
            <a:ext cx="5596137" cy="5561476"/>
          </a:xfrm>
        </p:spPr>
        <p:txBody>
          <a:bodyPr/>
          <a:lstStyle/>
          <a:p>
            <a:r>
              <a:rPr lang="en-IN" sz="2400" b="1" dirty="0"/>
              <a:t>4. </a:t>
            </a:r>
            <a:r>
              <a:rPr lang="en-IN" sz="2400" b="1" u="sng" dirty="0"/>
              <a:t>Virtual e-learning</a:t>
            </a:r>
          </a:p>
          <a:p>
            <a:r>
              <a:rPr lang="en-IN" sz="2400" b="1" dirty="0"/>
              <a:t>-&gt;</a:t>
            </a:r>
            <a:r>
              <a:rPr lang="en-IN" dirty="0"/>
              <a:t>It uses life like scenarios techniques for training purposes. It can be used to enhance student learning and engagement through the way the content is delivered , it works on the premise of virtual world . </a:t>
            </a:r>
          </a:p>
          <a:p>
            <a:r>
              <a:rPr lang="en-IN" b="1" u="sng" dirty="0"/>
              <a:t>It can be done through this ways :</a:t>
            </a:r>
          </a:p>
          <a:p>
            <a:pPr marL="342900" indent="-342900">
              <a:buFont typeface="+mj-lt"/>
              <a:buAutoNum type="arabicPeriod"/>
            </a:pPr>
            <a:r>
              <a:rPr lang="en-IN" b="1" u="sng" dirty="0"/>
              <a:t>Visual field trips</a:t>
            </a:r>
          </a:p>
          <a:p>
            <a:pPr marL="342900" indent="-342900">
              <a:buFont typeface="+mj-lt"/>
              <a:buAutoNum type="arabicPeriod"/>
            </a:pPr>
            <a:r>
              <a:rPr lang="en-IN" b="1" u="sng" dirty="0"/>
              <a:t>High tech training</a:t>
            </a:r>
          </a:p>
          <a:p>
            <a:pPr marL="342900" indent="-342900">
              <a:buFont typeface="+mj-lt"/>
              <a:buAutoNum type="arabicPeriod"/>
            </a:pPr>
            <a:r>
              <a:rPr lang="en-IN" b="1" u="sng" dirty="0"/>
              <a:t>Internships</a:t>
            </a:r>
          </a:p>
          <a:p>
            <a:pPr marL="342900" indent="-342900">
              <a:buFont typeface="+mj-lt"/>
              <a:buAutoNum type="arabicPeriod"/>
            </a:pPr>
            <a:r>
              <a:rPr lang="en-IN" b="1" u="sng" dirty="0"/>
              <a:t>Distance learning</a:t>
            </a:r>
          </a:p>
          <a:p>
            <a:pPr marL="342900" indent="-342900">
              <a:buFont typeface="+mj-lt"/>
              <a:buAutoNum type="arabicPeriod"/>
            </a:pPr>
            <a:r>
              <a:rPr lang="en-IN" b="1" u="sng" dirty="0"/>
              <a:t>Group learning</a:t>
            </a:r>
          </a:p>
        </p:txBody>
      </p:sp>
      <p:sp>
        <p:nvSpPr>
          <p:cNvPr id="8" name="Title 7">
            <a:extLst>
              <a:ext uri="{FF2B5EF4-FFF2-40B4-BE49-F238E27FC236}">
                <a16:creationId xmlns:a16="http://schemas.microsoft.com/office/drawing/2014/main" id="{741E1F57-91AE-42D5-B9BF-64D4C1A38C7C}"/>
              </a:ext>
            </a:extLst>
          </p:cNvPr>
          <p:cNvSpPr>
            <a:spLocks noGrp="1"/>
          </p:cNvSpPr>
          <p:nvPr>
            <p:ph type="title"/>
          </p:nvPr>
        </p:nvSpPr>
        <p:spPr/>
        <p:txBody>
          <a:bodyPr/>
          <a:lstStyle/>
          <a:p>
            <a:r>
              <a:rPr lang="en-IN" dirty="0"/>
              <a:t>Epitome of e-learning</a:t>
            </a:r>
          </a:p>
        </p:txBody>
      </p:sp>
    </p:spTree>
    <p:extLst>
      <p:ext uri="{BB962C8B-B14F-4D97-AF65-F5344CB8AC3E}">
        <p14:creationId xmlns:p14="http://schemas.microsoft.com/office/powerpoint/2010/main" val="3151826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u="sng" dirty="0"/>
              <a:t>Benefits of e-learning</a:t>
            </a:r>
            <a:r>
              <a:rPr lang="en-US" dirty="0"/>
              <a: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US" smtClean="0"/>
              <a:pPr/>
              <a:t>11</a:t>
            </a:fld>
            <a:endParaRPr lang="en-US" dirty="0"/>
          </a:p>
        </p:txBody>
      </p:sp>
      <p:sp>
        <p:nvSpPr>
          <p:cNvPr id="10" name="Text Placeholder 9">
            <a:extLst>
              <a:ext uri="{FF2B5EF4-FFF2-40B4-BE49-F238E27FC236}">
                <a16:creationId xmlns:a16="http://schemas.microsoft.com/office/drawing/2014/main" id="{F1C1F822-14B1-471F-B209-8F71B92ABE6B}"/>
              </a:ext>
            </a:extLst>
          </p:cNvPr>
          <p:cNvSpPr>
            <a:spLocks noGrp="1"/>
          </p:cNvSpPr>
          <p:nvPr>
            <p:ph type="body" idx="1"/>
          </p:nvPr>
        </p:nvSpPr>
        <p:spPr>
          <a:xfrm>
            <a:off x="432000" y="1012054"/>
            <a:ext cx="8916186" cy="5592932"/>
          </a:xfrm>
        </p:spPr>
        <p:txBody>
          <a:bodyPr/>
          <a:lstStyle/>
          <a:p>
            <a:pPr marL="285750" indent="-285750">
              <a:buFont typeface="Arial" panose="020B0604020202020204" pitchFamily="34" charset="0"/>
              <a:buChar char="•"/>
            </a:pPr>
            <a:r>
              <a:rPr lang="en-IN" b="0" dirty="0"/>
              <a:t>It has a positive influence on a organizational profitability , it results in improved scores on certifications , tests or any other type of evaluation .</a:t>
            </a:r>
          </a:p>
          <a:p>
            <a:pPr marL="285750" indent="-285750">
              <a:buFont typeface="Arial" panose="020B0604020202020204" pitchFamily="34" charset="0"/>
              <a:buChar char="•"/>
            </a:pPr>
            <a:r>
              <a:rPr lang="en-IN" b="0" dirty="0"/>
              <a:t>E- learning enables educators to get higher degree of coverage to communicate the message in a consistent way to their target audience .</a:t>
            </a:r>
          </a:p>
          <a:p>
            <a:pPr marL="285750" indent="-285750">
              <a:buFont typeface="Arial" panose="020B0604020202020204" pitchFamily="34" charset="0"/>
              <a:buChar char="•"/>
            </a:pPr>
            <a:r>
              <a:rPr lang="en-IN" b="0" dirty="0"/>
              <a:t>It is cost effective as compared to traditional form of learning , its due to as learning through this mode happens quickly and easily . </a:t>
            </a:r>
          </a:p>
          <a:p>
            <a:pPr marL="285750" indent="-285750">
              <a:buFont typeface="Arial" panose="020B0604020202020204" pitchFamily="34" charset="0"/>
              <a:buChar char="•"/>
            </a:pPr>
            <a:r>
              <a:rPr lang="en-IN" b="0" dirty="0"/>
              <a:t>It’s away to provide quick delivery of lessons . In this the time required to learn is reduced to 25-60% of what is required in traditional learning.</a:t>
            </a:r>
          </a:p>
          <a:p>
            <a:pPr marL="285750" indent="-285750">
              <a:buFont typeface="Arial" panose="020B0604020202020204" pitchFamily="34" charset="0"/>
              <a:buChar char="•"/>
            </a:pPr>
            <a:r>
              <a:rPr lang="en-IN" b="0" dirty="0"/>
              <a:t>In this content can be accessed unlimited number of times. The documents and lectures can be downloaded for the future reference .</a:t>
            </a:r>
          </a:p>
          <a:p>
            <a:pPr marL="285750" indent="-285750">
              <a:buFont typeface="Arial" panose="020B0604020202020204" pitchFamily="34" charset="0"/>
              <a:buChar char="•"/>
            </a:pPr>
            <a:r>
              <a:rPr lang="en-IN" b="0" dirty="0"/>
              <a:t>It accommodates everyone’s need that is people belonging to any generation can find relatable contents to learn from.</a:t>
            </a:r>
          </a:p>
          <a:p>
            <a:pPr marL="285750" indent="-285750">
              <a:buFont typeface="Arial" panose="020B0604020202020204" pitchFamily="34" charset="0"/>
              <a:buChar char="•"/>
            </a:pPr>
            <a:endParaRPr lang="en-IN" sz="1800" b="0" dirty="0"/>
          </a:p>
        </p:txBody>
      </p:sp>
    </p:spTree>
    <p:extLst>
      <p:ext uri="{BB962C8B-B14F-4D97-AF65-F5344CB8AC3E}">
        <p14:creationId xmlns:p14="http://schemas.microsoft.com/office/powerpoint/2010/main" val="3188837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B15BC12-29C3-3D4B-805A-8A860D70CA67}"/>
              </a:ext>
            </a:extLst>
          </p:cNvPr>
          <p:cNvPicPr>
            <a:picLocks noGrp="1" noChangeAspect="1"/>
          </p:cNvPicPr>
          <p:nvPr>
            <p:ph type="pic" sz="quarter" idx="14"/>
          </p:nvPr>
        </p:nvPicPr>
        <p:blipFill>
          <a:blip r:embed="rId2"/>
          <a:stretch>
            <a:fillRect/>
          </a:stretch>
        </p:blipFill>
        <p:spPr>
          <a:xfrm>
            <a:off x="0" y="0"/>
            <a:ext cx="12192000" cy="5969000"/>
          </a:xfrm>
        </p:spPr>
      </p:pic>
      <p:sp>
        <p:nvSpPr>
          <p:cNvPr id="16" name="TextBox 15">
            <a:extLst>
              <a:ext uri="{FF2B5EF4-FFF2-40B4-BE49-F238E27FC236}">
                <a16:creationId xmlns:a16="http://schemas.microsoft.com/office/drawing/2014/main" id="{03888866-542D-43D4-BFE1-045D36351922}"/>
              </a:ext>
              <a:ext uri="{C183D7F6-B498-43B3-948B-1728B52AA6E4}">
                <adec:decorative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7" name="Isosceles Triangle 16">
            <a:extLst>
              <a:ext uri="{FF2B5EF4-FFF2-40B4-BE49-F238E27FC236}">
                <a16:creationId xmlns:a16="http://schemas.microsoft.com/office/drawing/2014/main" id="{667AA2A8-C66E-4F4C-A6E7-E7ABCE7E9EC3}"/>
              </a:ext>
              <a:ext uri="{C183D7F6-B498-43B3-948B-1728B52AA6E4}">
                <adec:decorative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D8744987-7958-44D9-AE6F-009CA4C08875}"/>
              </a:ext>
            </a:extLst>
          </p:cNvPr>
          <p:cNvSpPr>
            <a:spLocks noGrp="1"/>
          </p:cNvSpPr>
          <p:nvPr>
            <p:ph type="ctrTitle"/>
          </p:nvPr>
        </p:nvSpPr>
        <p:spPr>
          <a:xfrm>
            <a:off x="461707" y="5175682"/>
            <a:ext cx="5634294" cy="568170"/>
          </a:xfrm>
        </p:spPr>
        <p:txBody>
          <a:bodyPr/>
          <a:lstStyle/>
          <a:p>
            <a:r>
              <a:rPr lang="en-US" dirty="0"/>
              <a:t>    </a:t>
            </a:r>
            <a:r>
              <a:rPr lang="en-US" sz="2800" i="1" u="sng" dirty="0"/>
              <a:t>DIGILEARN</a:t>
            </a:r>
          </a:p>
        </p:txBody>
      </p:sp>
      <p:sp>
        <p:nvSpPr>
          <p:cNvPr id="19" name="Isosceles Triangle 18">
            <a:extLst>
              <a:ext uri="{FF2B5EF4-FFF2-40B4-BE49-F238E27FC236}">
                <a16:creationId xmlns:a16="http://schemas.microsoft.com/office/drawing/2014/main" id="{ABF5B12D-6F10-4377-9094-B3E79ECB1B94}"/>
              </a:ext>
              <a:ext uri="{C183D7F6-B498-43B3-948B-1728B52AA6E4}">
                <adec:decorative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66521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23576C7-13B6-41A6-9B0B-FD46A18F02EB}"/>
              </a:ext>
            </a:extLst>
          </p:cNvPr>
          <p:cNvPicPr>
            <a:picLocks noGrp="1" noChangeAspect="1"/>
          </p:cNvPicPr>
          <p:nvPr>
            <p:ph type="pic" sz="quarter" idx="14"/>
          </p:nvPr>
        </p:nvPicPr>
        <p:blipFill>
          <a:blip r:embed="rId2"/>
          <a:stretch>
            <a:fillRect/>
          </a:stretch>
        </p:blipFill>
        <p:spPr>
          <a:xfrm>
            <a:off x="0" y="-1"/>
            <a:ext cx="5574891" cy="3352802"/>
          </a:xfrm>
          <a:effectLst>
            <a:glow rad="101600">
              <a:schemeClr val="accent5">
                <a:satMod val="175000"/>
                <a:alpha val="40000"/>
              </a:schemeClr>
            </a:glow>
          </a:effectLst>
        </p:spPr>
      </p:pic>
      <p:sp>
        <p:nvSpPr>
          <p:cNvPr id="3" name="Slide Number Placeholder 2">
            <a:extLst>
              <a:ext uri="{FF2B5EF4-FFF2-40B4-BE49-F238E27FC236}">
                <a16:creationId xmlns:a16="http://schemas.microsoft.com/office/drawing/2014/main" id="{29DA13E8-AF11-4A4D-844F-CBE66D7134D1}"/>
              </a:ext>
            </a:extLst>
          </p:cNvPr>
          <p:cNvSpPr>
            <a:spLocks noGrp="1"/>
          </p:cNvSpPr>
          <p:nvPr>
            <p:ph type="sldNum" sz="quarter" idx="15"/>
          </p:nvPr>
        </p:nvSpPr>
        <p:spPr/>
        <p:txBody>
          <a:bodyPr/>
          <a:lstStyle/>
          <a:p>
            <a:fld id="{19B51A1E-902D-48AF-9020-955120F399B6}" type="slidenum">
              <a:rPr lang="en-US" noProof="0" smtClean="0"/>
              <a:pPr/>
              <a:t>13</a:t>
            </a:fld>
            <a:endParaRPr lang="en-US" noProof="0" dirty="0"/>
          </a:p>
        </p:txBody>
      </p:sp>
      <p:pic>
        <p:nvPicPr>
          <p:cNvPr id="8" name="Picture 7">
            <a:extLst>
              <a:ext uri="{FF2B5EF4-FFF2-40B4-BE49-F238E27FC236}">
                <a16:creationId xmlns:a16="http://schemas.microsoft.com/office/drawing/2014/main" id="{633EC2BA-0568-44A9-BB9C-9A73CAF020B9}"/>
              </a:ext>
            </a:extLst>
          </p:cNvPr>
          <p:cNvPicPr>
            <a:picLocks noChangeAspect="1"/>
          </p:cNvPicPr>
          <p:nvPr/>
        </p:nvPicPr>
        <p:blipFill>
          <a:blip r:embed="rId3"/>
          <a:stretch>
            <a:fillRect/>
          </a:stretch>
        </p:blipFill>
        <p:spPr>
          <a:xfrm>
            <a:off x="6096001" y="3582722"/>
            <a:ext cx="6095999" cy="3275277"/>
          </a:xfrm>
          <a:prstGeom prst="rect">
            <a:avLst/>
          </a:prstGeom>
          <a:effectLst>
            <a:glow rad="101600">
              <a:schemeClr val="accent5">
                <a:satMod val="175000"/>
                <a:alpha val="40000"/>
              </a:schemeClr>
            </a:glow>
          </a:effectLst>
        </p:spPr>
      </p:pic>
      <p:sp>
        <p:nvSpPr>
          <p:cNvPr id="10" name="Arrow: Curved Left 9">
            <a:extLst>
              <a:ext uri="{FF2B5EF4-FFF2-40B4-BE49-F238E27FC236}">
                <a16:creationId xmlns:a16="http://schemas.microsoft.com/office/drawing/2014/main" id="{9BC15336-DC4F-4788-BDBA-3DB69042B36A}"/>
              </a:ext>
            </a:extLst>
          </p:cNvPr>
          <p:cNvSpPr/>
          <p:nvPr/>
        </p:nvSpPr>
        <p:spPr>
          <a:xfrm>
            <a:off x="6096000" y="1229031"/>
            <a:ext cx="806245" cy="1415845"/>
          </a:xfrm>
          <a:prstGeom prst="curvedLeftArrow">
            <a:avLst/>
          </a:prstGeom>
          <a:ln/>
        </p:spPr>
        <p:style>
          <a:lnRef idx="2">
            <a:schemeClr val="accent3"/>
          </a:lnRef>
          <a:fillRef idx="1">
            <a:schemeClr val="lt1"/>
          </a:fillRef>
          <a:effectRef idx="0">
            <a:schemeClr val="accent3"/>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IN" b="1">
              <a:ln/>
              <a:solidFill>
                <a:schemeClr val="accent4"/>
              </a:solidFill>
            </a:endParaRPr>
          </a:p>
        </p:txBody>
      </p:sp>
      <p:sp>
        <p:nvSpPr>
          <p:cNvPr id="11" name="TextBox 10">
            <a:extLst>
              <a:ext uri="{FF2B5EF4-FFF2-40B4-BE49-F238E27FC236}">
                <a16:creationId xmlns:a16="http://schemas.microsoft.com/office/drawing/2014/main" id="{EF66C48D-795C-496D-8976-1D83F84E05C4}"/>
              </a:ext>
            </a:extLst>
          </p:cNvPr>
          <p:cNvSpPr txBox="1"/>
          <p:nvPr/>
        </p:nvSpPr>
        <p:spPr>
          <a:xfrm>
            <a:off x="5738210" y="1130709"/>
            <a:ext cx="396262" cy="461665"/>
          </a:xfrm>
          <a:prstGeom prst="rect">
            <a:avLst/>
          </a:prstGeom>
          <a:noFill/>
        </p:spPr>
        <p:txBody>
          <a:bodyPr wrap="none" rtlCol="0">
            <a:spAutoFit/>
          </a:bodyPr>
          <a:lstStyle/>
          <a:p>
            <a:r>
              <a:rPr lang="en-IN" sz="2400" b="1" dirty="0"/>
              <a:t>1</a:t>
            </a:r>
            <a:r>
              <a:rPr lang="en-IN" dirty="0"/>
              <a:t>.</a:t>
            </a:r>
          </a:p>
        </p:txBody>
      </p:sp>
      <p:sp>
        <p:nvSpPr>
          <p:cNvPr id="12" name="Arrow: Curved Right 11">
            <a:extLst>
              <a:ext uri="{FF2B5EF4-FFF2-40B4-BE49-F238E27FC236}">
                <a16:creationId xmlns:a16="http://schemas.microsoft.com/office/drawing/2014/main" id="{82711F14-A348-46B7-933E-1880E51A0F5F}"/>
              </a:ext>
            </a:extLst>
          </p:cNvPr>
          <p:cNvSpPr/>
          <p:nvPr/>
        </p:nvSpPr>
        <p:spPr>
          <a:xfrm>
            <a:off x="4301613" y="4945625"/>
            <a:ext cx="968477" cy="1484671"/>
          </a:xfrm>
          <a:prstGeom prst="curved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schemeClr val="tx1"/>
              </a:solidFill>
            </a:endParaRPr>
          </a:p>
        </p:txBody>
      </p:sp>
      <p:sp>
        <p:nvSpPr>
          <p:cNvPr id="13" name="TextBox 12">
            <a:extLst>
              <a:ext uri="{FF2B5EF4-FFF2-40B4-BE49-F238E27FC236}">
                <a16:creationId xmlns:a16="http://schemas.microsoft.com/office/drawing/2014/main" id="{771960D1-8D4E-41EB-A444-B0CC28CCCA9F}"/>
              </a:ext>
            </a:extLst>
          </p:cNvPr>
          <p:cNvSpPr txBox="1"/>
          <p:nvPr/>
        </p:nvSpPr>
        <p:spPr>
          <a:xfrm>
            <a:off x="5344192" y="4817806"/>
            <a:ext cx="423514" cy="523220"/>
          </a:xfrm>
          <a:prstGeom prst="rect">
            <a:avLst/>
          </a:prstGeom>
          <a:noFill/>
        </p:spPr>
        <p:txBody>
          <a:bodyPr wrap="none" rtlCol="0">
            <a:spAutoFit/>
          </a:bodyPr>
          <a:lstStyle/>
          <a:p>
            <a:r>
              <a:rPr lang="en-IN" sz="2800" b="1" dirty="0"/>
              <a:t>2</a:t>
            </a:r>
            <a:r>
              <a:rPr lang="en-IN" dirty="0"/>
              <a:t>.</a:t>
            </a:r>
          </a:p>
        </p:txBody>
      </p:sp>
      <p:sp>
        <p:nvSpPr>
          <p:cNvPr id="14" name="Title 3">
            <a:extLst>
              <a:ext uri="{FF2B5EF4-FFF2-40B4-BE49-F238E27FC236}">
                <a16:creationId xmlns:a16="http://schemas.microsoft.com/office/drawing/2014/main" id="{E1C4683E-0E41-44A5-BFA9-8A7A260DD189}"/>
              </a:ext>
            </a:extLst>
          </p:cNvPr>
          <p:cNvSpPr>
            <a:spLocks noGrp="1"/>
          </p:cNvSpPr>
          <p:nvPr>
            <p:ph type="ctrTitle"/>
          </p:nvPr>
        </p:nvSpPr>
        <p:spPr>
          <a:xfrm>
            <a:off x="7086958" y="689686"/>
            <a:ext cx="4459766" cy="1168611"/>
          </a:xfrm>
        </p:spPr>
        <p:txBody>
          <a:bodyPr/>
          <a:lstStyle/>
          <a:p>
            <a:r>
              <a:rPr lang="en-IN" dirty="0"/>
              <a:t>Objective of our e-learning platform - </a:t>
            </a:r>
            <a:r>
              <a:rPr lang="en-IN" b="1" u="sng" dirty="0"/>
              <a:t>DIGILEARN</a:t>
            </a:r>
            <a:r>
              <a:rPr lang="en-IN" dirty="0"/>
              <a:t> as to what is that it aims to provide it’s user .</a:t>
            </a:r>
          </a:p>
        </p:txBody>
      </p:sp>
      <p:sp>
        <p:nvSpPr>
          <p:cNvPr id="15" name="Title 3">
            <a:extLst>
              <a:ext uri="{FF2B5EF4-FFF2-40B4-BE49-F238E27FC236}">
                <a16:creationId xmlns:a16="http://schemas.microsoft.com/office/drawing/2014/main" id="{05B92CDD-D481-47FC-A54A-86DB967B76D4}"/>
              </a:ext>
            </a:extLst>
          </p:cNvPr>
          <p:cNvSpPr txBox="1">
            <a:spLocks/>
          </p:cNvSpPr>
          <p:nvPr/>
        </p:nvSpPr>
        <p:spPr>
          <a:xfrm>
            <a:off x="203200" y="3710666"/>
            <a:ext cx="4459766" cy="1430221"/>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108000" rIns="180000" bIns="0" rtlCol="0" anchor="t">
            <a:noAutofit/>
          </a:bodyPr>
          <a:lstStyle>
            <a:lvl1pPr algn="l" defTabSz="914400" rtl="0" eaLnBrk="1" latinLnBrk="0" hangingPunct="1">
              <a:lnSpc>
                <a:spcPct val="100000"/>
              </a:lnSpc>
              <a:spcBef>
                <a:spcPct val="0"/>
              </a:spcBef>
              <a:buNone/>
              <a:defRPr sz="1800" b="0" kern="1200" spc="0">
                <a:solidFill>
                  <a:schemeClr val="bg1">
                    <a:lumMod val="95000"/>
                  </a:schemeClr>
                </a:solidFill>
                <a:latin typeface="+mn-lt"/>
                <a:ea typeface="+mj-ea"/>
                <a:cs typeface="+mj-cs"/>
              </a:defRPr>
            </a:lvl1pPr>
          </a:lstStyle>
          <a:p>
            <a:r>
              <a:rPr lang="en-IN" dirty="0"/>
              <a:t>First view of the platform for the registered user – SIGN IN option is made available , they have to provide username and password for access to their account .</a:t>
            </a:r>
          </a:p>
        </p:txBody>
      </p:sp>
    </p:spTree>
    <p:extLst>
      <p:ext uri="{BB962C8B-B14F-4D97-AF65-F5344CB8AC3E}">
        <p14:creationId xmlns:p14="http://schemas.microsoft.com/office/powerpoint/2010/main" val="3274360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FA21E73-DB6F-4059-AD84-3D8EE05C87E8}"/>
              </a:ext>
            </a:extLst>
          </p:cNvPr>
          <p:cNvPicPr>
            <a:picLocks noGrp="1" noChangeAspect="1"/>
          </p:cNvPicPr>
          <p:nvPr>
            <p:ph type="pic" sz="quarter" idx="14"/>
          </p:nvPr>
        </p:nvPicPr>
        <p:blipFill>
          <a:blip r:embed="rId2"/>
          <a:stretch>
            <a:fillRect/>
          </a:stretch>
        </p:blipFill>
        <p:spPr>
          <a:xfrm>
            <a:off x="2108200" y="0"/>
            <a:ext cx="7264399" cy="3771900"/>
          </a:xfrm>
          <a:effectLst>
            <a:glow rad="63500">
              <a:schemeClr val="accent5">
                <a:satMod val="175000"/>
                <a:alpha val="40000"/>
              </a:schemeClr>
            </a:glow>
          </a:effectLst>
        </p:spPr>
      </p:pic>
      <p:sp>
        <p:nvSpPr>
          <p:cNvPr id="3" name="Slide Number Placeholder 2">
            <a:extLst>
              <a:ext uri="{FF2B5EF4-FFF2-40B4-BE49-F238E27FC236}">
                <a16:creationId xmlns:a16="http://schemas.microsoft.com/office/drawing/2014/main" id="{570A6025-F94C-48D3-A98B-96A224F897BC}"/>
              </a:ext>
            </a:extLst>
          </p:cNvPr>
          <p:cNvSpPr>
            <a:spLocks noGrp="1"/>
          </p:cNvSpPr>
          <p:nvPr>
            <p:ph type="sldNum" sz="quarter" idx="15"/>
          </p:nvPr>
        </p:nvSpPr>
        <p:spPr/>
        <p:txBody>
          <a:bodyPr/>
          <a:lstStyle/>
          <a:p>
            <a:fld id="{19B51A1E-902D-48AF-9020-955120F399B6}" type="slidenum">
              <a:rPr lang="en-US" noProof="0" smtClean="0"/>
              <a:pPr/>
              <a:t>14</a:t>
            </a:fld>
            <a:endParaRPr lang="en-US" noProof="0" dirty="0"/>
          </a:p>
        </p:txBody>
      </p:sp>
      <p:sp>
        <p:nvSpPr>
          <p:cNvPr id="9" name="Title 3">
            <a:extLst>
              <a:ext uri="{FF2B5EF4-FFF2-40B4-BE49-F238E27FC236}">
                <a16:creationId xmlns:a16="http://schemas.microsoft.com/office/drawing/2014/main" id="{B38FCC86-06E1-48F5-A3B9-F2728060D889}"/>
              </a:ext>
            </a:extLst>
          </p:cNvPr>
          <p:cNvSpPr txBox="1">
            <a:spLocks/>
          </p:cNvSpPr>
          <p:nvPr/>
        </p:nvSpPr>
        <p:spPr>
          <a:xfrm>
            <a:off x="2418735" y="4080605"/>
            <a:ext cx="6617110" cy="1297640"/>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108000" rIns="180000" bIns="0" rtlCol="0" anchor="t">
            <a:noAutofit/>
          </a:bodyPr>
          <a:lstStyle>
            <a:lvl1pPr algn="l" defTabSz="914400" rtl="0" eaLnBrk="1" latinLnBrk="0" hangingPunct="1">
              <a:lnSpc>
                <a:spcPct val="100000"/>
              </a:lnSpc>
              <a:spcBef>
                <a:spcPct val="0"/>
              </a:spcBef>
              <a:buNone/>
              <a:defRPr sz="1800" b="0" kern="1200" spc="0">
                <a:solidFill>
                  <a:schemeClr val="bg1">
                    <a:lumMod val="95000"/>
                  </a:schemeClr>
                </a:solidFill>
                <a:latin typeface="+mn-lt"/>
                <a:ea typeface="+mj-ea"/>
                <a:cs typeface="+mj-cs"/>
              </a:defRPr>
            </a:lvl1pPr>
          </a:lstStyle>
          <a:p>
            <a:r>
              <a:rPr lang="en-IN" dirty="0"/>
              <a:t>In this the user who has not registered yet will have to SIGN UP in order to get access to the DIGILEARN . They have to provide name, username , e-mail , date of birth , phone number , password . Then the user will be authorized to use .</a:t>
            </a:r>
          </a:p>
        </p:txBody>
      </p:sp>
    </p:spTree>
    <p:extLst>
      <p:ext uri="{BB962C8B-B14F-4D97-AF65-F5344CB8AC3E}">
        <p14:creationId xmlns:p14="http://schemas.microsoft.com/office/powerpoint/2010/main" val="1551006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shot (214).png"/>
          <p:cNvPicPr>
            <a:picLocks noGrp="1" noChangeAspect="1"/>
          </p:cNvPicPr>
          <p:nvPr>
            <p:ph type="pic" sz="quarter" idx="14"/>
          </p:nvPr>
        </p:nvPicPr>
        <p:blipFill>
          <a:blip r:embed="rId2"/>
          <a:stretch>
            <a:fillRect/>
          </a:stretch>
        </p:blipFill>
        <p:spPr>
          <a:xfrm>
            <a:off x="0" y="0"/>
            <a:ext cx="12192000" cy="5397500"/>
          </a:xfrm>
        </p:spPr>
      </p:pic>
      <p:sp>
        <p:nvSpPr>
          <p:cNvPr id="3" name="Slide Number Placeholder 2"/>
          <p:cNvSpPr>
            <a:spLocks noGrp="1"/>
          </p:cNvSpPr>
          <p:nvPr>
            <p:ph type="sldNum" sz="quarter" idx="15"/>
          </p:nvPr>
        </p:nvSpPr>
        <p:spPr/>
        <p:txBody>
          <a:bodyPr/>
          <a:lstStyle/>
          <a:p>
            <a:fld id="{19B51A1E-902D-48AF-9020-955120F399B6}" type="slidenum">
              <a:rPr lang="en-US" noProof="0" smtClean="0"/>
              <a:pPr/>
              <a:t>15</a:t>
            </a:fld>
            <a:endParaRPr lang="en-US" noProof="0" dirty="0"/>
          </a:p>
        </p:txBody>
      </p:sp>
      <p:sp>
        <p:nvSpPr>
          <p:cNvPr id="4" name="Title 3"/>
          <p:cNvSpPr>
            <a:spLocks noGrp="1"/>
          </p:cNvSpPr>
          <p:nvPr>
            <p:ph type="ctrTitle"/>
          </p:nvPr>
        </p:nvSpPr>
        <p:spPr>
          <a:xfrm>
            <a:off x="3481387" y="5575300"/>
            <a:ext cx="4459766" cy="1066800"/>
          </a:xfrm>
        </p:spPr>
        <p:txBody>
          <a:bodyPr/>
          <a:lstStyle/>
          <a:p>
            <a:r>
              <a:rPr lang="en-IN" dirty="0"/>
              <a:t>In this dashboard, user can see their own profile, and can change over to different generation topics.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shot (214).png"/>
          <p:cNvPicPr>
            <a:picLocks noGrp="1" noChangeAspect="1"/>
          </p:cNvPicPr>
          <p:nvPr>
            <p:ph type="pic" sz="quarter" idx="14"/>
          </p:nvPr>
        </p:nvPicPr>
        <p:blipFill>
          <a:blip r:embed="rId2"/>
          <a:stretch>
            <a:fillRect/>
          </a:stretch>
        </p:blipFill>
        <p:spPr>
          <a:xfrm>
            <a:off x="0" y="0"/>
            <a:ext cx="5803900" cy="4343400"/>
          </a:xfrm>
        </p:spPr>
      </p:pic>
      <p:sp>
        <p:nvSpPr>
          <p:cNvPr id="3" name="Slide Number Placeholder 2"/>
          <p:cNvSpPr>
            <a:spLocks noGrp="1"/>
          </p:cNvSpPr>
          <p:nvPr>
            <p:ph type="sldNum" sz="quarter" idx="15"/>
          </p:nvPr>
        </p:nvSpPr>
        <p:spPr/>
        <p:txBody>
          <a:bodyPr/>
          <a:lstStyle/>
          <a:p>
            <a:fld id="{19B51A1E-902D-48AF-9020-955120F399B6}" type="slidenum">
              <a:rPr lang="en-US" noProof="0" smtClean="0"/>
              <a:pPr/>
              <a:t>16</a:t>
            </a:fld>
            <a:endParaRPr lang="en-US" noProof="0" dirty="0"/>
          </a:p>
        </p:txBody>
      </p:sp>
      <p:sp>
        <p:nvSpPr>
          <p:cNvPr id="4" name="Title 3"/>
          <p:cNvSpPr>
            <a:spLocks noGrp="1"/>
          </p:cNvSpPr>
          <p:nvPr>
            <p:ph type="ctrTitle"/>
          </p:nvPr>
        </p:nvSpPr>
        <p:spPr>
          <a:xfrm>
            <a:off x="750886" y="4864100"/>
            <a:ext cx="10399713" cy="1066800"/>
          </a:xfrm>
        </p:spPr>
        <p:txBody>
          <a:bodyPr/>
          <a:lstStyle/>
          <a:p>
            <a:r>
              <a:rPr lang="en-IN" dirty="0"/>
              <a:t>In this page, kids can learn about alphabets, numbers, rhymes, safety tips and personal hygiene.</a:t>
            </a:r>
            <a:br>
              <a:rPr lang="en-IN" dirty="0"/>
            </a:br>
            <a:r>
              <a:rPr lang="en-IN" dirty="0"/>
              <a:t>We have also included some questions to test their skills.</a:t>
            </a:r>
            <a:endParaRPr lang="en-US" dirty="0"/>
          </a:p>
        </p:txBody>
      </p:sp>
      <p:pic>
        <p:nvPicPr>
          <p:cNvPr id="6" name="Picture 5" descr="Screenshot (221).png"/>
          <p:cNvPicPr>
            <a:picLocks noChangeAspect="1"/>
          </p:cNvPicPr>
          <p:nvPr/>
        </p:nvPicPr>
        <p:blipFill>
          <a:blip r:embed="rId3"/>
          <a:stretch>
            <a:fillRect/>
          </a:stretch>
        </p:blipFill>
        <p:spPr>
          <a:xfrm>
            <a:off x="6261100" y="1673"/>
            <a:ext cx="5930900" cy="431632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shot (214).png"/>
          <p:cNvPicPr>
            <a:picLocks noGrp="1" noChangeAspect="1"/>
          </p:cNvPicPr>
          <p:nvPr>
            <p:ph type="pic" sz="quarter" idx="14"/>
          </p:nvPr>
        </p:nvPicPr>
        <p:blipFill>
          <a:blip r:embed="rId2"/>
          <a:stretch>
            <a:fillRect/>
          </a:stretch>
        </p:blipFill>
        <p:spPr>
          <a:xfrm>
            <a:off x="0" y="0"/>
            <a:ext cx="5803900" cy="4025900"/>
          </a:xfrm>
        </p:spPr>
      </p:pic>
      <p:sp>
        <p:nvSpPr>
          <p:cNvPr id="3" name="Slide Number Placeholder 2"/>
          <p:cNvSpPr>
            <a:spLocks noGrp="1"/>
          </p:cNvSpPr>
          <p:nvPr>
            <p:ph type="sldNum" sz="quarter" idx="15"/>
          </p:nvPr>
        </p:nvSpPr>
        <p:spPr/>
        <p:txBody>
          <a:bodyPr/>
          <a:lstStyle/>
          <a:p>
            <a:fld id="{19B51A1E-902D-48AF-9020-955120F399B6}" type="slidenum">
              <a:rPr lang="en-US" noProof="0" smtClean="0"/>
              <a:pPr/>
              <a:t>17</a:t>
            </a:fld>
            <a:endParaRPr lang="en-US" noProof="0" dirty="0"/>
          </a:p>
        </p:txBody>
      </p:sp>
      <p:sp>
        <p:nvSpPr>
          <p:cNvPr id="4" name="Title 3"/>
          <p:cNvSpPr>
            <a:spLocks noGrp="1"/>
          </p:cNvSpPr>
          <p:nvPr>
            <p:ph type="ctrTitle"/>
          </p:nvPr>
        </p:nvSpPr>
        <p:spPr>
          <a:xfrm>
            <a:off x="750886" y="4864100"/>
            <a:ext cx="10399713" cy="1066800"/>
          </a:xfrm>
        </p:spPr>
        <p:txBody>
          <a:bodyPr/>
          <a:lstStyle/>
          <a:p>
            <a:r>
              <a:rPr lang="en-IN" dirty="0"/>
              <a:t>In this page, students can learn about basics computer, ms-excel, ms-word, ms-</a:t>
            </a:r>
            <a:r>
              <a:rPr lang="en-IN" dirty="0" err="1"/>
              <a:t>powerpoint</a:t>
            </a:r>
            <a:r>
              <a:rPr lang="en-IN" dirty="0"/>
              <a:t>.</a:t>
            </a:r>
            <a:br>
              <a:rPr lang="en-IN" dirty="0"/>
            </a:br>
            <a:r>
              <a:rPr lang="en-IN" dirty="0"/>
              <a:t>We have also included some questions to test their skills.</a:t>
            </a:r>
            <a:endParaRPr lang="en-US" dirty="0"/>
          </a:p>
        </p:txBody>
      </p:sp>
      <p:pic>
        <p:nvPicPr>
          <p:cNvPr id="6" name="Picture 5" descr="Screenshot (221).png"/>
          <p:cNvPicPr>
            <a:picLocks noChangeAspect="1"/>
          </p:cNvPicPr>
          <p:nvPr/>
        </p:nvPicPr>
        <p:blipFill>
          <a:blip r:embed="rId3"/>
          <a:stretch>
            <a:fillRect/>
          </a:stretch>
        </p:blipFill>
        <p:spPr>
          <a:xfrm>
            <a:off x="6261100" y="0"/>
            <a:ext cx="5930900" cy="40004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shot (214).png"/>
          <p:cNvPicPr>
            <a:picLocks noGrp="1" noChangeAspect="1"/>
          </p:cNvPicPr>
          <p:nvPr>
            <p:ph type="pic" sz="quarter" idx="14"/>
          </p:nvPr>
        </p:nvPicPr>
        <p:blipFill>
          <a:blip r:embed="rId2"/>
          <a:stretch>
            <a:fillRect/>
          </a:stretch>
        </p:blipFill>
        <p:spPr>
          <a:xfrm>
            <a:off x="0" y="0"/>
            <a:ext cx="5892800" cy="3835400"/>
          </a:xfrm>
        </p:spPr>
      </p:pic>
      <p:sp>
        <p:nvSpPr>
          <p:cNvPr id="3" name="Slide Number Placeholder 2"/>
          <p:cNvSpPr>
            <a:spLocks noGrp="1"/>
          </p:cNvSpPr>
          <p:nvPr>
            <p:ph type="sldNum" sz="quarter" idx="15"/>
          </p:nvPr>
        </p:nvSpPr>
        <p:spPr/>
        <p:txBody>
          <a:bodyPr/>
          <a:lstStyle/>
          <a:p>
            <a:fld id="{19B51A1E-902D-48AF-9020-955120F399B6}" type="slidenum">
              <a:rPr lang="en-US" noProof="0" smtClean="0"/>
              <a:pPr/>
              <a:t>18</a:t>
            </a:fld>
            <a:endParaRPr lang="en-US" noProof="0" dirty="0"/>
          </a:p>
        </p:txBody>
      </p:sp>
      <p:sp>
        <p:nvSpPr>
          <p:cNvPr id="4" name="Title 3"/>
          <p:cNvSpPr>
            <a:spLocks noGrp="1"/>
          </p:cNvSpPr>
          <p:nvPr>
            <p:ph type="ctrTitle"/>
          </p:nvPr>
        </p:nvSpPr>
        <p:spPr>
          <a:xfrm>
            <a:off x="750886" y="4864100"/>
            <a:ext cx="10399713" cy="1066800"/>
          </a:xfrm>
        </p:spPr>
        <p:txBody>
          <a:bodyPr/>
          <a:lstStyle/>
          <a:p>
            <a:r>
              <a:rPr lang="en-IN" dirty="0"/>
              <a:t>In this page, students can learn about markup language, bootstrap &amp; css, and basic programming language.</a:t>
            </a:r>
            <a:br>
              <a:rPr lang="en-IN" dirty="0"/>
            </a:br>
            <a:r>
              <a:rPr lang="en-IN" dirty="0"/>
              <a:t>We have also included some questions to test their skills.</a:t>
            </a:r>
            <a:endParaRPr lang="en-US" dirty="0"/>
          </a:p>
        </p:txBody>
      </p:sp>
      <p:pic>
        <p:nvPicPr>
          <p:cNvPr id="6" name="Picture 5" descr="Screenshot (221).png"/>
          <p:cNvPicPr>
            <a:picLocks noChangeAspect="1"/>
          </p:cNvPicPr>
          <p:nvPr/>
        </p:nvPicPr>
        <p:blipFill>
          <a:blip r:embed="rId3"/>
          <a:stretch>
            <a:fillRect/>
          </a:stretch>
        </p:blipFill>
        <p:spPr>
          <a:xfrm>
            <a:off x="6184900" y="0"/>
            <a:ext cx="6007100" cy="3835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shot (214).png"/>
          <p:cNvPicPr>
            <a:picLocks noGrp="1" noChangeAspect="1"/>
          </p:cNvPicPr>
          <p:nvPr>
            <p:ph type="pic" sz="quarter" idx="14"/>
          </p:nvPr>
        </p:nvPicPr>
        <p:blipFill>
          <a:blip r:embed="rId2"/>
          <a:stretch>
            <a:fillRect/>
          </a:stretch>
        </p:blipFill>
        <p:spPr>
          <a:xfrm>
            <a:off x="0" y="0"/>
            <a:ext cx="5969000" cy="3962400"/>
          </a:xfrm>
        </p:spPr>
      </p:pic>
      <p:sp>
        <p:nvSpPr>
          <p:cNvPr id="3" name="Slide Number Placeholder 2"/>
          <p:cNvSpPr>
            <a:spLocks noGrp="1"/>
          </p:cNvSpPr>
          <p:nvPr>
            <p:ph type="sldNum" sz="quarter" idx="15"/>
          </p:nvPr>
        </p:nvSpPr>
        <p:spPr/>
        <p:txBody>
          <a:bodyPr/>
          <a:lstStyle/>
          <a:p>
            <a:fld id="{19B51A1E-902D-48AF-9020-955120F399B6}" type="slidenum">
              <a:rPr lang="en-US" noProof="0" smtClean="0"/>
              <a:pPr/>
              <a:t>19</a:t>
            </a:fld>
            <a:endParaRPr lang="en-US" noProof="0" dirty="0"/>
          </a:p>
        </p:txBody>
      </p:sp>
      <p:sp>
        <p:nvSpPr>
          <p:cNvPr id="4" name="Title 3"/>
          <p:cNvSpPr>
            <a:spLocks noGrp="1"/>
          </p:cNvSpPr>
          <p:nvPr>
            <p:ph type="ctrTitle"/>
          </p:nvPr>
        </p:nvSpPr>
        <p:spPr>
          <a:xfrm>
            <a:off x="750886" y="4864100"/>
            <a:ext cx="10399713" cy="1066800"/>
          </a:xfrm>
        </p:spPr>
        <p:txBody>
          <a:bodyPr/>
          <a:lstStyle/>
          <a:p>
            <a:r>
              <a:rPr lang="en-IN" dirty="0"/>
              <a:t>In this page, professionals can learn about scripting and query language, and advance programming language viz J2EE,  python, swift, and MATLAB.</a:t>
            </a:r>
            <a:endParaRPr lang="en-US" dirty="0"/>
          </a:p>
        </p:txBody>
      </p:sp>
      <p:pic>
        <p:nvPicPr>
          <p:cNvPr id="6" name="Picture 5" descr="Screenshot (221).png"/>
          <p:cNvPicPr>
            <a:picLocks noChangeAspect="1"/>
          </p:cNvPicPr>
          <p:nvPr/>
        </p:nvPicPr>
        <p:blipFill>
          <a:blip r:embed="rId3"/>
          <a:stretch>
            <a:fillRect/>
          </a:stretch>
        </p:blipFill>
        <p:spPr>
          <a:xfrm>
            <a:off x="6146800" y="0"/>
            <a:ext cx="6045200" cy="3949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0" y="523783"/>
            <a:ext cx="8687356" cy="6153648"/>
          </a:xfrm>
        </p:spPr>
      </p:pic>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a:lstStyle/>
          <a:p>
            <a:r>
              <a:rPr lang="en-US" sz="2800" dirty="0">
                <a:latin typeface="Bahnschrift" panose="020B0502040204020203" pitchFamily="34" charset="0"/>
              </a:rPr>
              <a:t>Programming languages used</a:t>
            </a:r>
            <a:r>
              <a:rPr lang="en-US" sz="2800" dirty="0"/>
              <a:t>:</a:t>
            </a:r>
            <a:br>
              <a:rPr lang="en-US" sz="2800" dirty="0"/>
            </a:br>
            <a:endParaRPr lang="en-US" sz="28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616410" y="3365962"/>
            <a:ext cx="4000500" cy="2086615"/>
          </a:xfrm>
        </p:spPr>
        <p:txBody>
          <a:bodyPr/>
          <a:lstStyle/>
          <a:p>
            <a:pPr marL="342900" indent="-342900">
              <a:buFont typeface="Arial" panose="020B0604020202020204" pitchFamily="34" charset="0"/>
              <a:buChar char="•"/>
            </a:pPr>
            <a:r>
              <a:rPr lang="en-US" sz="1800" dirty="0"/>
              <a:t>HTML</a:t>
            </a:r>
          </a:p>
          <a:p>
            <a:pPr marL="342900" indent="-342900">
              <a:buFont typeface="Arial" panose="020B0604020202020204" pitchFamily="34" charset="0"/>
              <a:buChar char="•"/>
            </a:pPr>
            <a:r>
              <a:rPr lang="en-US" sz="1800" dirty="0"/>
              <a:t>CSS</a:t>
            </a:r>
          </a:p>
          <a:p>
            <a:pPr marL="342900" indent="-342900">
              <a:buFont typeface="Arial" panose="020B0604020202020204" pitchFamily="34" charset="0"/>
              <a:buChar char="•"/>
            </a:pPr>
            <a:r>
              <a:rPr lang="en-US" sz="1800" dirty="0"/>
              <a:t>Bootstrap</a:t>
            </a:r>
          </a:p>
          <a:p>
            <a:pPr marL="342900" indent="-342900">
              <a:buFont typeface="Arial" panose="020B0604020202020204" pitchFamily="34" charset="0"/>
              <a:buChar char="•"/>
            </a:pPr>
            <a:r>
              <a:rPr lang="en-US" sz="1800" dirty="0"/>
              <a:t>JavaScript</a:t>
            </a:r>
          </a:p>
          <a:p>
            <a:pPr marL="342900" indent="-342900">
              <a:buFont typeface="Arial" panose="020B0604020202020204" pitchFamily="34" charset="0"/>
              <a:buChar char="•"/>
            </a:pPr>
            <a:r>
              <a:rPr lang="en-US" sz="1800" dirty="0"/>
              <a:t>MySQL</a:t>
            </a:r>
          </a:p>
          <a:p>
            <a:pPr marL="342900" indent="-342900">
              <a:buFont typeface="Arial" panose="020B0604020202020204" pitchFamily="34" charset="0"/>
              <a:buChar char="•"/>
            </a:pPr>
            <a:r>
              <a:rPr lang="en-US" sz="1800" dirty="0"/>
              <a:t>PHP</a:t>
            </a:r>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2</a:t>
            </a:fld>
            <a:endParaRPr lang="en-US" dirty="0"/>
          </a:p>
        </p:txBody>
      </p:sp>
      <p:sp>
        <p:nvSpPr>
          <p:cNvPr id="2" name="TextBox 1">
            <a:extLst>
              <a:ext uri="{FF2B5EF4-FFF2-40B4-BE49-F238E27FC236}">
                <a16:creationId xmlns:a16="http://schemas.microsoft.com/office/drawing/2014/main" id="{55D000DA-F792-4928-A280-8223896288BC}"/>
              </a:ext>
            </a:extLst>
          </p:cNvPr>
          <p:cNvSpPr txBox="1"/>
          <p:nvPr/>
        </p:nvSpPr>
        <p:spPr>
          <a:xfrm>
            <a:off x="0" y="5822752"/>
            <a:ext cx="8687356" cy="230832"/>
          </a:xfrm>
          <a:prstGeom prst="rect">
            <a:avLst/>
          </a:prstGeom>
          <a:noFill/>
        </p:spPr>
        <p:txBody>
          <a:bodyPr wrap="square" rtlCol="0">
            <a:spAutoFit/>
          </a:bodyPr>
          <a:lstStyle/>
          <a:p>
            <a:r>
              <a:rPr lang="en-IN" sz="900">
                <a:hlinkClick r:id="rId3" tooltip="https://www.flickr.com/photos/182229932@N07/48445750527"/>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shot (214).png"/>
          <p:cNvPicPr>
            <a:picLocks noGrp="1" noChangeAspect="1"/>
          </p:cNvPicPr>
          <p:nvPr>
            <p:ph type="pic" sz="quarter" idx="14"/>
          </p:nvPr>
        </p:nvPicPr>
        <p:blipFill>
          <a:blip r:embed="rId2"/>
          <a:stretch>
            <a:fillRect/>
          </a:stretch>
        </p:blipFill>
        <p:spPr>
          <a:xfrm>
            <a:off x="0" y="0"/>
            <a:ext cx="5994400" cy="3924300"/>
          </a:xfrm>
        </p:spPr>
      </p:pic>
      <p:sp>
        <p:nvSpPr>
          <p:cNvPr id="3" name="Slide Number Placeholder 2"/>
          <p:cNvSpPr>
            <a:spLocks noGrp="1"/>
          </p:cNvSpPr>
          <p:nvPr>
            <p:ph type="sldNum" sz="quarter" idx="15"/>
          </p:nvPr>
        </p:nvSpPr>
        <p:spPr/>
        <p:txBody>
          <a:bodyPr/>
          <a:lstStyle/>
          <a:p>
            <a:fld id="{19B51A1E-902D-48AF-9020-955120F399B6}" type="slidenum">
              <a:rPr lang="en-US" noProof="0" smtClean="0"/>
              <a:pPr/>
              <a:t>20</a:t>
            </a:fld>
            <a:endParaRPr lang="en-US" noProof="0" dirty="0"/>
          </a:p>
        </p:txBody>
      </p:sp>
      <p:sp>
        <p:nvSpPr>
          <p:cNvPr id="4" name="Title 3"/>
          <p:cNvSpPr>
            <a:spLocks noGrp="1"/>
          </p:cNvSpPr>
          <p:nvPr>
            <p:ph type="ctrTitle"/>
          </p:nvPr>
        </p:nvSpPr>
        <p:spPr>
          <a:xfrm>
            <a:off x="750886" y="4864100"/>
            <a:ext cx="10399713" cy="1066800"/>
          </a:xfrm>
        </p:spPr>
        <p:txBody>
          <a:bodyPr/>
          <a:lstStyle/>
          <a:p>
            <a:r>
              <a:rPr lang="en-IN" dirty="0"/>
              <a:t>In this page, elders can learn about basics of computer, create and save document, basic of internet surfing and email usage, and  fitness/yoga.</a:t>
            </a:r>
            <a:endParaRPr lang="en-US" dirty="0"/>
          </a:p>
        </p:txBody>
      </p:sp>
      <p:pic>
        <p:nvPicPr>
          <p:cNvPr id="6" name="Picture 5" descr="Screenshot (221).png"/>
          <p:cNvPicPr>
            <a:picLocks noChangeAspect="1"/>
          </p:cNvPicPr>
          <p:nvPr/>
        </p:nvPicPr>
        <p:blipFill>
          <a:blip r:embed="rId3"/>
          <a:stretch>
            <a:fillRect/>
          </a:stretch>
        </p:blipFill>
        <p:spPr>
          <a:xfrm>
            <a:off x="6108700" y="1"/>
            <a:ext cx="6083300" cy="3949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1328000" cy="5219500"/>
          </a:xfrm>
        </p:spPr>
        <p:txBody>
          <a:bodyPr/>
          <a:lstStyle/>
          <a:p>
            <a:pPr algn="ctr"/>
            <a:r>
              <a:rPr lang="en-IN" sz="9600" b="1" dirty="0"/>
              <a:t>THANK YOU</a:t>
            </a:r>
            <a:endParaRPr lang="en-US" sz="9600" b="1"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21</a:t>
            </a:fld>
            <a:endParaRPr lang="en-US"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Picture placeholder">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15" name="Freeform 5">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Box 30">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21" name="Isosceles Triangle 20">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029810" y="737488"/>
            <a:ext cx="10049522" cy="5850384"/>
          </a:xfrm>
        </p:spPr>
        <p:txBody>
          <a:bodyPr/>
          <a:lstStyle/>
          <a:p>
            <a:r>
              <a:rPr lang="en-US" dirty="0"/>
              <a:t>                                       </a:t>
            </a:r>
            <a:r>
              <a:rPr lang="en-US" u="sng" dirty="0"/>
              <a:t>MEMBERS</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US" smtClean="0"/>
              <a:pPr/>
              <a:t>3</a:t>
            </a:fld>
            <a:endParaRPr lang="en-US" dirty="0"/>
          </a:p>
        </p:txBody>
      </p:sp>
      <p:pic>
        <p:nvPicPr>
          <p:cNvPr id="6" name="Picture 5">
            <a:extLst>
              <a:ext uri="{FF2B5EF4-FFF2-40B4-BE49-F238E27FC236}">
                <a16:creationId xmlns:a16="http://schemas.microsoft.com/office/drawing/2014/main" id="{1ED6E5B0-1B9C-43E3-8DF6-DAF1E1DE7B0E}"/>
              </a:ext>
            </a:extLst>
          </p:cNvPr>
          <p:cNvPicPr>
            <a:picLocks noChangeAspect="1"/>
          </p:cNvPicPr>
          <p:nvPr/>
        </p:nvPicPr>
        <p:blipFill>
          <a:blip r:embed="rId3"/>
          <a:stretch>
            <a:fillRect/>
          </a:stretch>
        </p:blipFill>
        <p:spPr>
          <a:xfrm>
            <a:off x="1028700" y="1553593"/>
            <a:ext cx="10058400" cy="5063107"/>
          </a:xfrm>
          <a:prstGeom prst="rect">
            <a:avLst/>
          </a:prstGeom>
        </p:spPr>
      </p:pic>
    </p:spTree>
    <p:extLst>
      <p:ext uri="{BB962C8B-B14F-4D97-AF65-F5344CB8AC3E}">
        <p14:creationId xmlns:p14="http://schemas.microsoft.com/office/powerpoint/2010/main" val="211769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u="sng" dirty="0"/>
              <a:t>About e-learning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e-learning is basically a learning that is enabled electronically among different generations.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556000"/>
            <a:ext cx="5472000" cy="3600000"/>
          </a:xfrm>
        </p:spPr>
        <p:txBody>
          <a:bodyPr/>
          <a:lstStyle/>
          <a:p>
            <a:pPr marL="0" indent="0">
              <a:buNone/>
            </a:pPr>
            <a:r>
              <a:rPr lang="en-US" sz="2000" dirty="0"/>
              <a:t>It can be said in a way that students of different generations learn , think and connect differently.</a:t>
            </a:r>
          </a:p>
          <a:p>
            <a:pPr marL="0" indent="0">
              <a:buNone/>
            </a:pPr>
            <a:r>
              <a:rPr lang="en-US" sz="2000" dirty="0"/>
              <a:t>Younger generations have grown up thinking , learning and communicating while being connected with the  technology . Likewise , older generation students have adapted their own way of thinking , learning and connecting . </a:t>
            </a:r>
          </a:p>
          <a:p>
            <a:pPr marL="0" indent="0">
              <a:buNone/>
            </a:pPr>
            <a:endParaRPr lang="en-US" sz="2000"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6481149" y="2625429"/>
            <a:ext cx="4904790" cy="2996197"/>
          </a:xfrm>
          <a:effectLst>
            <a:outerShdw blurRad="63500" sx="102000" sy="102000" algn="ctr" rotWithShape="0">
              <a:prstClr val="black">
                <a:alpha val="40000"/>
              </a:prstClr>
            </a:outerShdw>
          </a:effectLst>
        </p:spPr>
      </p:pic>
      <p:sp>
        <p:nvSpPr>
          <p:cNvPr id="15" name="Freeform 5">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7649530" y="21808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creenshot (211).png"/>
          <p:cNvPicPr>
            <a:picLocks noGrp="1" noChangeAspect="1"/>
          </p:cNvPicPr>
          <p:nvPr>
            <p:ph type="pic" sz="quarter" idx="14"/>
          </p:nvPr>
        </p:nvPicPr>
        <p:blipFill>
          <a:blip r:embed="rId2"/>
          <a:stretch>
            <a:fillRect/>
          </a:stretch>
        </p:blipFill>
        <p:spPr>
          <a:xfrm>
            <a:off x="6481149" y="1943099"/>
            <a:ext cx="4904790" cy="3097985"/>
          </a:xfrm>
          <a:solidFill>
            <a:schemeClr val="bg1">
              <a:lumMod val="95000"/>
            </a:schemeClr>
          </a:solidFill>
        </p:spPr>
      </p:pic>
      <p:sp>
        <p:nvSpPr>
          <p:cNvPr id="3" name="Title 2"/>
          <p:cNvSpPr>
            <a:spLocks noGrp="1"/>
          </p:cNvSpPr>
          <p:nvPr>
            <p:ph type="title"/>
          </p:nvPr>
        </p:nvSpPr>
        <p:spPr/>
        <p:txBody>
          <a:bodyPr/>
          <a:lstStyle/>
          <a:p>
            <a:r>
              <a:rPr lang="en-IN" u="sng" dirty="0"/>
              <a:t>About Digilearn</a:t>
            </a:r>
            <a:endParaRPr lang="en-US" u="sng" dirty="0"/>
          </a:p>
        </p:txBody>
      </p:sp>
      <p:sp>
        <p:nvSpPr>
          <p:cNvPr id="4" name="Text Placeholder 3"/>
          <p:cNvSpPr>
            <a:spLocks noGrp="1"/>
          </p:cNvSpPr>
          <p:nvPr>
            <p:ph type="body" sz="quarter" idx="32"/>
          </p:nvPr>
        </p:nvSpPr>
        <p:spPr>
          <a:xfrm>
            <a:off x="431801" y="1008000"/>
            <a:ext cx="5472000" cy="1417700"/>
          </a:xfrm>
        </p:spPr>
        <p:txBody>
          <a:bodyPr/>
          <a:lstStyle/>
          <a:p>
            <a:r>
              <a:rPr lang="en-US" dirty="0"/>
              <a:t>DIGILEARN is an e-learning platform where any generation of people can learn anything without any interruption. In this platform five different types of generations, viz Elementary school group, Middle school group, High school group, Corporate group, and Elder group. </a:t>
            </a:r>
          </a:p>
          <a:p>
            <a:endParaRPr lang="en-IN" dirty="0"/>
          </a:p>
          <a:p>
            <a:endParaRPr lang="en-US" dirty="0"/>
          </a:p>
          <a:p>
            <a:endParaRPr lang="en-US" dirty="0"/>
          </a:p>
        </p:txBody>
      </p:sp>
      <p:sp>
        <p:nvSpPr>
          <p:cNvPr id="5" name="Content Placeholder 4"/>
          <p:cNvSpPr>
            <a:spLocks noGrp="1"/>
          </p:cNvSpPr>
          <p:nvPr>
            <p:ph sz="half" idx="1"/>
          </p:nvPr>
        </p:nvSpPr>
        <p:spPr>
          <a:xfrm>
            <a:off x="432000" y="2324100"/>
            <a:ext cx="5472000" cy="3867900"/>
          </a:xfrm>
        </p:spPr>
        <p:txBody>
          <a:bodyPr/>
          <a:lstStyle/>
          <a:p>
            <a:r>
              <a:rPr lang="en-IN" dirty="0"/>
              <a:t>In elementary group, kids can learn about alphabets, counting numbers and a bit of rhymes. They can also learn about  hygiene.</a:t>
            </a:r>
          </a:p>
          <a:p>
            <a:r>
              <a:rPr lang="en-IN" dirty="0"/>
              <a:t>In Middle group, children can learn about basics of computer.</a:t>
            </a:r>
            <a:endParaRPr lang="en-US" dirty="0"/>
          </a:p>
          <a:p>
            <a:r>
              <a:rPr lang="en-IN" dirty="0"/>
              <a:t>In High group, students can learn about mark-up language and programming language like python.</a:t>
            </a:r>
          </a:p>
          <a:p>
            <a:r>
              <a:rPr lang="en-IN" dirty="0"/>
              <a:t>In Corporate group, professionals can learn about advanced form of scripting and programming language.</a:t>
            </a:r>
          </a:p>
          <a:p>
            <a:r>
              <a:rPr lang="en-IN" dirty="0"/>
              <a:t>In Elder group, senior citizen can</a:t>
            </a:r>
            <a:r>
              <a:rPr lang="en-US" dirty="0"/>
              <a:t> learn about computer parts, openining and closing files and applications, basics of internet surfing and e-mail usage, a bit about creating and saving documents, and fitness/yoga.</a:t>
            </a:r>
          </a:p>
          <a:p>
            <a:endParaRPr lang="en-IN"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5</a:t>
            </a:fld>
            <a:endParaRPr lang="en-US" noProof="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u="sng" dirty="0"/>
              <a:t>Key points for source creators</a:t>
            </a:r>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1388971"/>
          </a:xfrm>
        </p:spPr>
        <p:txBody>
          <a:bodyPr/>
          <a:lstStyle/>
          <a:p>
            <a:pPr marL="285750" indent="-285750">
              <a:buFont typeface="Arial" panose="020B0604020202020204" pitchFamily="34" charset="0"/>
              <a:buChar char="•"/>
            </a:pPr>
            <a:r>
              <a:rPr lang="en-US" dirty="0"/>
              <a:t>Course creators can use the data available to shape as to what each student needs before the launching of e-learning platform.</a:t>
            </a:r>
          </a:p>
          <a:p>
            <a:pPr marL="285750" indent="-285750">
              <a:buFont typeface="Arial" panose="020B0604020202020204" pitchFamily="34" charset="0"/>
              <a:buChar char="•"/>
            </a:pPr>
            <a:r>
              <a:rPr lang="en-US" dirty="0"/>
              <a:t>For the novice students , easy approach to learning can be taken through animations and periodic supervision.</a:t>
            </a:r>
          </a:p>
          <a:p>
            <a:pPr marL="285750" indent="-285750">
              <a:buFont typeface="Arial" panose="020B0604020202020204" pitchFamily="34" charset="0"/>
              <a:buChar char="•"/>
            </a:pPr>
            <a:endParaRPr lang="en-US"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83194" y="2564165"/>
            <a:ext cx="5472000" cy="3600000"/>
          </a:xfrm>
        </p:spPr>
        <p:txBody>
          <a:bodyPr/>
          <a:lstStyle/>
          <a:p>
            <a:r>
              <a:rPr lang="en-US" dirty="0"/>
              <a:t>Additional work should be assigned to students to evaluate their understanding of concept .</a:t>
            </a:r>
          </a:p>
          <a:p>
            <a:r>
              <a:rPr lang="en-US" dirty="0"/>
              <a:t>Platform should be engaging and easily assessable by the students.</a:t>
            </a:r>
          </a:p>
          <a:p>
            <a:r>
              <a:rPr lang="en-US" dirty="0"/>
              <a:t>Feedback option should be made available to know the deficiency of the platform.</a:t>
            </a:r>
          </a:p>
          <a:p>
            <a:r>
              <a:rPr lang="en-US" dirty="0"/>
              <a:t>Weekly report of student’s progress should be made available and they should be monitored regularly.</a:t>
            </a:r>
          </a:p>
          <a:p>
            <a:r>
              <a:rPr lang="en-US" dirty="0"/>
              <a:t>Platform should be made in  a way that it promotes the working of student and teacher together.</a:t>
            </a:r>
          </a:p>
          <a:p>
            <a:endParaRPr lang="en-US" dirty="0"/>
          </a:p>
          <a:p>
            <a:endParaRPr lang="en-US"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837473B0-CC2E-450A-ABE3-18F120FF3D39}">
                <a1611:picAttrSrcUrl xmlns:a1611="http://schemas.microsoft.com/office/drawing/2016/11/main" r:id="rId3"/>
              </a:ext>
            </a:extLst>
          </a:blip>
          <a:srcRect/>
          <a:stretch/>
        </p:blipFill>
        <p:spPr>
          <a:xfrm>
            <a:off x="6282692" y="781235"/>
            <a:ext cx="5511800" cy="4939666"/>
          </a:xfrm>
        </p:spPr>
      </p:pic>
      <p:sp>
        <p:nvSpPr>
          <p:cNvPr id="66" name="Freeform 5">
            <a:extLst>
              <a:ext uri="{FF2B5EF4-FFF2-40B4-BE49-F238E27FC236}">
                <a16:creationId xmlns:a16="http://schemas.microsoft.com/office/drawing/2014/main" id="{3EEE5409-3F6C-485D-B4C2-5247917F1018}"/>
              </a:ext>
              <a:ext uri="{C183D7F6-B498-43B3-948B-1728B52AA6E4}">
                <adec:decorative xmlns:adec="http://schemas.microsoft.com/office/drawing/2017/decorative"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5">
            <a:extLst>
              <a:ext uri="{FF2B5EF4-FFF2-40B4-BE49-F238E27FC236}">
                <a16:creationId xmlns:a16="http://schemas.microsoft.com/office/drawing/2014/main" id="{0D74D4D5-6A4C-4248-8A92-B8CA1C918EB6}"/>
              </a:ext>
              <a:ext uri="{C183D7F6-B498-43B3-948B-1728B52AA6E4}">
                <adec:decorative xmlns:adec="http://schemas.microsoft.com/office/drawing/2017/decorative"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6</a:t>
            </a:fld>
            <a:endParaRPr lang="en-US" dirty="0"/>
          </a:p>
        </p:txBody>
      </p:sp>
      <p:sp>
        <p:nvSpPr>
          <p:cNvPr id="4" name="TextBox 3">
            <a:extLst>
              <a:ext uri="{FF2B5EF4-FFF2-40B4-BE49-F238E27FC236}">
                <a16:creationId xmlns:a16="http://schemas.microsoft.com/office/drawing/2014/main" id="{82A4C9F3-1EB2-4EE8-8086-BA4197170740}"/>
              </a:ext>
            </a:extLst>
          </p:cNvPr>
          <p:cNvSpPr txBox="1"/>
          <p:nvPr/>
        </p:nvSpPr>
        <p:spPr>
          <a:xfrm>
            <a:off x="6282692" y="5149266"/>
            <a:ext cx="5511800" cy="230832"/>
          </a:xfrm>
          <a:prstGeom prst="rect">
            <a:avLst/>
          </a:prstGeom>
          <a:noFill/>
        </p:spPr>
        <p:txBody>
          <a:bodyPr wrap="square" rtlCol="0">
            <a:spAutoFit/>
          </a:bodyPr>
          <a:lstStyle/>
          <a:p>
            <a:r>
              <a:rPr lang="en-IN" sz="900">
                <a:hlinkClick r:id="rId3" tooltip="http://discuss.cle.ust.hk/mediawiki/index.php?title=Culture_and_Cross-culture_Issues_in_E-learning"/>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3640701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6812170" y="2644876"/>
            <a:ext cx="2405261" cy="1612491"/>
          </a:xfrm>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extLst>
              <a:ext uri="{837473B0-CC2E-450A-ABE3-18F120FF3D39}">
                <a1611:picAttrSrcUrl xmlns:a1611="http://schemas.microsoft.com/office/drawing/2016/11/main" r:id="rId5"/>
              </a:ext>
            </a:extLst>
          </a:blip>
          <a:srcRect/>
          <a:stretch/>
        </p:blipFill>
        <p:spPr>
          <a:xfrm>
            <a:off x="8812420" y="3841555"/>
            <a:ext cx="2405261" cy="1713669"/>
          </a:xfrm>
        </p:spPr>
      </p:pic>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6">
            <a:extLst>
              <a:ext uri="{837473B0-CC2E-450A-ABE3-18F120FF3D39}">
                <a1611:picAttrSrcUrl xmlns:a1611="http://schemas.microsoft.com/office/drawing/2016/11/main" r:id="rId7"/>
              </a:ext>
            </a:extLst>
          </a:blip>
          <a:srcRect/>
          <a:stretch/>
        </p:blipFill>
        <p:spPr>
          <a:xfrm>
            <a:off x="8812420" y="1347019"/>
            <a:ext cx="2405261" cy="1464429"/>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7</a:t>
            </a:fld>
            <a:endParaRPr lang="en-US" dirty="0"/>
          </a:p>
        </p:txBody>
      </p:sp>
      <p:sp>
        <p:nvSpPr>
          <p:cNvPr id="5" name="Text Placeholder 4">
            <a:extLst>
              <a:ext uri="{FF2B5EF4-FFF2-40B4-BE49-F238E27FC236}">
                <a16:creationId xmlns:a16="http://schemas.microsoft.com/office/drawing/2014/main" id="{24839064-B2B3-485D-B1F3-808EE0F8CFFD}"/>
              </a:ext>
            </a:extLst>
          </p:cNvPr>
          <p:cNvSpPr>
            <a:spLocks noGrp="1"/>
          </p:cNvSpPr>
          <p:nvPr>
            <p:ph type="body" sz="quarter" idx="32"/>
          </p:nvPr>
        </p:nvSpPr>
        <p:spPr>
          <a:xfrm>
            <a:off x="431800" y="1008000"/>
            <a:ext cx="5596137" cy="5561476"/>
          </a:xfrm>
        </p:spPr>
        <p:txBody>
          <a:bodyPr/>
          <a:lstStyle/>
          <a:p>
            <a:pPr marL="342900" indent="-342900">
              <a:buFont typeface="+mj-lt"/>
              <a:buAutoNum type="arabicPeriod"/>
            </a:pPr>
            <a:r>
              <a:rPr lang="en-IN" sz="2400" b="1" u="sng" dirty="0"/>
              <a:t>Synchronous e-learning</a:t>
            </a:r>
          </a:p>
          <a:p>
            <a:r>
              <a:rPr lang="en-IN" sz="2400" b="1" u="sng" dirty="0"/>
              <a:t>-&gt; </a:t>
            </a:r>
            <a:r>
              <a:rPr lang="en-IN" dirty="0"/>
              <a:t>It’s a real time learning , learners and teachers interact online at the same time from different localities. It’s more effective as the participants can share the ideas and interact at the real time . Detailed queries and solutions to the problems are provided during the session . </a:t>
            </a:r>
          </a:p>
          <a:p>
            <a:r>
              <a:rPr lang="en-IN" dirty="0"/>
              <a:t>The best ways to connect is through :</a:t>
            </a:r>
          </a:p>
          <a:p>
            <a:pPr marL="285750" indent="-285750">
              <a:buFont typeface="Arial" panose="020B0604020202020204" pitchFamily="34" charset="0"/>
              <a:buChar char="•"/>
            </a:pPr>
            <a:r>
              <a:rPr lang="en-IN" b="1" u="sng" dirty="0"/>
              <a:t>Virtual classroom</a:t>
            </a:r>
          </a:p>
          <a:p>
            <a:pPr marL="285750" indent="-285750">
              <a:buFont typeface="Arial" panose="020B0604020202020204" pitchFamily="34" charset="0"/>
              <a:buChar char="•"/>
            </a:pPr>
            <a:r>
              <a:rPr lang="en-IN" b="1" u="sng" dirty="0"/>
              <a:t>Audio and video conferencing</a:t>
            </a:r>
          </a:p>
          <a:p>
            <a:pPr marL="285750" indent="-285750">
              <a:buFont typeface="Arial" panose="020B0604020202020204" pitchFamily="34" charset="0"/>
              <a:buChar char="•"/>
            </a:pPr>
            <a:r>
              <a:rPr lang="en-IN" b="1" u="sng" dirty="0"/>
              <a:t>Webinars</a:t>
            </a:r>
          </a:p>
          <a:p>
            <a:pPr marL="285750" indent="-285750">
              <a:buFont typeface="Arial" panose="020B0604020202020204" pitchFamily="34" charset="0"/>
              <a:buChar char="•"/>
            </a:pPr>
            <a:r>
              <a:rPr lang="en-IN" b="1" u="sng" dirty="0"/>
              <a:t>Application sharing</a:t>
            </a:r>
          </a:p>
          <a:p>
            <a:endParaRPr lang="en-IN" dirty="0"/>
          </a:p>
        </p:txBody>
      </p:sp>
      <p:sp>
        <p:nvSpPr>
          <p:cNvPr id="8" name="Title 7">
            <a:extLst>
              <a:ext uri="{FF2B5EF4-FFF2-40B4-BE49-F238E27FC236}">
                <a16:creationId xmlns:a16="http://schemas.microsoft.com/office/drawing/2014/main" id="{741E1F57-91AE-42D5-B9BF-64D4C1A38C7C}"/>
              </a:ext>
            </a:extLst>
          </p:cNvPr>
          <p:cNvSpPr>
            <a:spLocks noGrp="1"/>
          </p:cNvSpPr>
          <p:nvPr>
            <p:ph type="title"/>
          </p:nvPr>
        </p:nvSpPr>
        <p:spPr/>
        <p:txBody>
          <a:bodyPr/>
          <a:lstStyle/>
          <a:p>
            <a:r>
              <a:rPr lang="en-IN" dirty="0"/>
              <a:t>Epitome of e-learning</a:t>
            </a:r>
          </a:p>
        </p:txBody>
      </p:sp>
    </p:spTree>
    <p:extLst>
      <p:ext uri="{BB962C8B-B14F-4D97-AF65-F5344CB8AC3E}">
        <p14:creationId xmlns:p14="http://schemas.microsoft.com/office/powerpoint/2010/main" val="2893854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6812170" y="2418736"/>
            <a:ext cx="2405261" cy="1821936"/>
          </a:xfrm>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extLst>
              <a:ext uri="{837473B0-CC2E-450A-ABE3-18F120FF3D39}">
                <a1611:picAttrSrcUrl xmlns:a1611="http://schemas.microsoft.com/office/drawing/2016/11/main" r:id="rId5"/>
              </a:ext>
            </a:extLst>
          </a:blip>
          <a:srcRect/>
          <a:stretch/>
        </p:blipFill>
        <p:spPr>
          <a:xfrm>
            <a:off x="8812419" y="3618271"/>
            <a:ext cx="2405261" cy="1510245"/>
          </a:xfrm>
        </p:spPr>
      </p:pic>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6">
            <a:extLst>
              <a:ext uri="{837473B0-CC2E-450A-ABE3-18F120FF3D39}">
                <a1611:picAttrSrcUrl xmlns:a1611="http://schemas.microsoft.com/office/drawing/2016/11/main" r:id="rId7"/>
              </a:ext>
            </a:extLst>
          </a:blip>
          <a:srcRect/>
          <a:stretch/>
        </p:blipFill>
        <p:spPr>
          <a:xfrm>
            <a:off x="8812420" y="1180022"/>
            <a:ext cx="2405261" cy="1660060"/>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8</a:t>
            </a:fld>
            <a:endParaRPr lang="en-US" dirty="0"/>
          </a:p>
        </p:txBody>
      </p:sp>
      <p:sp>
        <p:nvSpPr>
          <p:cNvPr id="5" name="Text Placeholder 4">
            <a:extLst>
              <a:ext uri="{FF2B5EF4-FFF2-40B4-BE49-F238E27FC236}">
                <a16:creationId xmlns:a16="http://schemas.microsoft.com/office/drawing/2014/main" id="{24839064-B2B3-485D-B1F3-808EE0F8CFFD}"/>
              </a:ext>
            </a:extLst>
          </p:cNvPr>
          <p:cNvSpPr>
            <a:spLocks noGrp="1"/>
          </p:cNvSpPr>
          <p:nvPr>
            <p:ph type="body" sz="quarter" idx="32"/>
          </p:nvPr>
        </p:nvSpPr>
        <p:spPr>
          <a:xfrm>
            <a:off x="431800" y="1008000"/>
            <a:ext cx="5596137" cy="5561476"/>
          </a:xfrm>
        </p:spPr>
        <p:txBody>
          <a:bodyPr/>
          <a:lstStyle/>
          <a:p>
            <a:r>
              <a:rPr lang="en-IN" sz="2400" b="1" dirty="0"/>
              <a:t>2. </a:t>
            </a:r>
            <a:r>
              <a:rPr lang="en-IN" sz="2400" b="1" u="sng" dirty="0"/>
              <a:t>Asynchronous e-learning</a:t>
            </a:r>
          </a:p>
          <a:p>
            <a:r>
              <a:rPr lang="en-IN" sz="2400" b="1" u="sng" dirty="0"/>
              <a:t>-&gt;</a:t>
            </a:r>
            <a:r>
              <a:rPr lang="en-IN" dirty="0"/>
              <a:t> It’s a pause and resume kind of learning . The learner and the educator may not be online at the same time . Learners can access the content anytime through downloading the documents . Learning can be done at the preferable time of the learners by not affecting their daily routine .</a:t>
            </a:r>
          </a:p>
          <a:p>
            <a:r>
              <a:rPr lang="en-IN" dirty="0"/>
              <a:t>It can done through :</a:t>
            </a:r>
          </a:p>
          <a:p>
            <a:pPr marL="285750" indent="-285750">
              <a:buFont typeface="Arial" panose="020B0604020202020204" pitchFamily="34" charset="0"/>
              <a:buChar char="•"/>
            </a:pPr>
            <a:r>
              <a:rPr lang="en-IN" b="1" u="sng" dirty="0"/>
              <a:t>E – mails</a:t>
            </a:r>
          </a:p>
          <a:p>
            <a:pPr marL="285750" indent="-285750">
              <a:buFont typeface="Arial" panose="020B0604020202020204" pitchFamily="34" charset="0"/>
              <a:buChar char="•"/>
            </a:pPr>
            <a:r>
              <a:rPr lang="en-IN" b="1" u="sng" dirty="0"/>
              <a:t>Blogs , discussion forums</a:t>
            </a:r>
          </a:p>
          <a:p>
            <a:pPr marL="285750" indent="-285750">
              <a:buFont typeface="Arial" panose="020B0604020202020204" pitchFamily="34" charset="0"/>
              <a:buChar char="•"/>
            </a:pPr>
            <a:r>
              <a:rPr lang="en-IN" b="1" u="sng" dirty="0"/>
              <a:t>E-books , CD’s , DVD’s </a:t>
            </a:r>
          </a:p>
        </p:txBody>
      </p:sp>
      <p:sp>
        <p:nvSpPr>
          <p:cNvPr id="8" name="Title 7">
            <a:extLst>
              <a:ext uri="{FF2B5EF4-FFF2-40B4-BE49-F238E27FC236}">
                <a16:creationId xmlns:a16="http://schemas.microsoft.com/office/drawing/2014/main" id="{741E1F57-91AE-42D5-B9BF-64D4C1A38C7C}"/>
              </a:ext>
            </a:extLst>
          </p:cNvPr>
          <p:cNvSpPr>
            <a:spLocks noGrp="1"/>
          </p:cNvSpPr>
          <p:nvPr>
            <p:ph type="title"/>
          </p:nvPr>
        </p:nvSpPr>
        <p:spPr/>
        <p:txBody>
          <a:bodyPr/>
          <a:lstStyle/>
          <a:p>
            <a:r>
              <a:rPr lang="en-IN" dirty="0"/>
              <a:t>Epitome of e-learning</a:t>
            </a:r>
          </a:p>
        </p:txBody>
      </p:sp>
    </p:spTree>
    <p:extLst>
      <p:ext uri="{BB962C8B-B14F-4D97-AF65-F5344CB8AC3E}">
        <p14:creationId xmlns:p14="http://schemas.microsoft.com/office/powerpoint/2010/main" val="304707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6812170" y="2349910"/>
            <a:ext cx="2405261" cy="1891763"/>
          </a:xfrm>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extLst>
              <a:ext uri="{837473B0-CC2E-450A-ABE3-18F120FF3D39}">
                <a1611:picAttrSrcUrl xmlns:a1611="http://schemas.microsoft.com/office/drawing/2016/11/main" r:id="rId5"/>
              </a:ext>
            </a:extLst>
          </a:blip>
          <a:srcRect/>
          <a:stretch/>
        </p:blipFill>
        <p:spPr>
          <a:xfrm>
            <a:off x="8812419" y="3805084"/>
            <a:ext cx="2405261" cy="1610351"/>
          </a:xfrm>
        </p:spPr>
      </p:pic>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6">
            <a:extLst>
              <a:ext uri="{837473B0-CC2E-450A-ABE3-18F120FF3D39}">
                <a1611:picAttrSrcUrl xmlns:a1611="http://schemas.microsoft.com/office/drawing/2016/11/main" r:id="rId7"/>
              </a:ext>
            </a:extLst>
          </a:blip>
          <a:srcRect/>
          <a:stretch/>
        </p:blipFill>
        <p:spPr>
          <a:xfrm>
            <a:off x="8982792" y="1176148"/>
            <a:ext cx="2064517" cy="2125239"/>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9</a:t>
            </a:fld>
            <a:endParaRPr lang="en-US" dirty="0"/>
          </a:p>
        </p:txBody>
      </p:sp>
      <p:sp>
        <p:nvSpPr>
          <p:cNvPr id="5" name="Text Placeholder 4">
            <a:extLst>
              <a:ext uri="{FF2B5EF4-FFF2-40B4-BE49-F238E27FC236}">
                <a16:creationId xmlns:a16="http://schemas.microsoft.com/office/drawing/2014/main" id="{24839064-B2B3-485D-B1F3-808EE0F8CFFD}"/>
              </a:ext>
            </a:extLst>
          </p:cNvPr>
          <p:cNvSpPr>
            <a:spLocks noGrp="1"/>
          </p:cNvSpPr>
          <p:nvPr>
            <p:ph type="body" sz="quarter" idx="32"/>
          </p:nvPr>
        </p:nvSpPr>
        <p:spPr>
          <a:xfrm>
            <a:off x="431800" y="1008000"/>
            <a:ext cx="5596137" cy="5561476"/>
          </a:xfrm>
        </p:spPr>
        <p:txBody>
          <a:bodyPr/>
          <a:lstStyle/>
          <a:p>
            <a:r>
              <a:rPr lang="en-IN" sz="2400" b="1" dirty="0"/>
              <a:t>3. </a:t>
            </a:r>
            <a:r>
              <a:rPr lang="en-IN" sz="2400" b="1" u="sng" dirty="0"/>
              <a:t>Blended e-learning</a:t>
            </a:r>
          </a:p>
          <a:p>
            <a:r>
              <a:rPr lang="en-IN" sz="2400" b="1" dirty="0"/>
              <a:t>-&gt; </a:t>
            </a:r>
            <a:r>
              <a:rPr lang="en-IN" dirty="0"/>
              <a:t>It combines the best of two training environments – traditional face to face classroom training and hi-tech e-learning . It engages both , millennials who are most used to digital learning and traditional learners serving them both .</a:t>
            </a:r>
          </a:p>
          <a:p>
            <a:r>
              <a:rPr lang="en-IN" b="1" dirty="0"/>
              <a:t>Some of the blended learning methods:</a:t>
            </a:r>
          </a:p>
          <a:p>
            <a:pPr marL="285750" indent="-285750">
              <a:buFont typeface="Arial" panose="020B0604020202020204" pitchFamily="34" charset="0"/>
              <a:buChar char="•"/>
            </a:pPr>
            <a:r>
              <a:rPr lang="en-IN" b="1" u="sng" dirty="0"/>
              <a:t>Face to face </a:t>
            </a:r>
            <a:endParaRPr lang="en-IN" b="1" dirty="0"/>
          </a:p>
          <a:p>
            <a:pPr marL="285750" indent="-285750">
              <a:buFont typeface="Arial" panose="020B0604020202020204" pitchFamily="34" charset="0"/>
              <a:buChar char="•"/>
            </a:pPr>
            <a:r>
              <a:rPr lang="en-IN" b="1" u="sng" dirty="0"/>
              <a:t>Through games</a:t>
            </a:r>
          </a:p>
          <a:p>
            <a:pPr marL="285750" indent="-285750">
              <a:buFont typeface="Arial" panose="020B0604020202020204" pitchFamily="34" charset="0"/>
              <a:buChar char="•"/>
            </a:pPr>
            <a:r>
              <a:rPr lang="en-IN" b="1" u="sng" dirty="0"/>
              <a:t>Online established labs</a:t>
            </a:r>
          </a:p>
          <a:p>
            <a:pPr marL="285750" indent="-285750">
              <a:buFont typeface="Arial" panose="020B0604020202020204" pitchFamily="34" charset="0"/>
              <a:buChar char="•"/>
            </a:pPr>
            <a:r>
              <a:rPr lang="en-IN" b="1" u="sng" dirty="0"/>
              <a:t>Online drivers-mails </a:t>
            </a:r>
          </a:p>
        </p:txBody>
      </p:sp>
      <p:sp>
        <p:nvSpPr>
          <p:cNvPr id="8" name="Title 7">
            <a:extLst>
              <a:ext uri="{FF2B5EF4-FFF2-40B4-BE49-F238E27FC236}">
                <a16:creationId xmlns:a16="http://schemas.microsoft.com/office/drawing/2014/main" id="{741E1F57-91AE-42D5-B9BF-64D4C1A38C7C}"/>
              </a:ext>
            </a:extLst>
          </p:cNvPr>
          <p:cNvSpPr>
            <a:spLocks noGrp="1"/>
          </p:cNvSpPr>
          <p:nvPr>
            <p:ph type="title"/>
          </p:nvPr>
        </p:nvSpPr>
        <p:spPr/>
        <p:txBody>
          <a:bodyPr/>
          <a:lstStyle/>
          <a:p>
            <a:r>
              <a:rPr lang="en-IN" dirty="0"/>
              <a:t>Epitome of e-learning</a:t>
            </a:r>
          </a:p>
        </p:txBody>
      </p:sp>
      <p:sp>
        <p:nvSpPr>
          <p:cNvPr id="4" name="TextBox 3">
            <a:extLst>
              <a:ext uri="{FF2B5EF4-FFF2-40B4-BE49-F238E27FC236}">
                <a16:creationId xmlns:a16="http://schemas.microsoft.com/office/drawing/2014/main" id="{D1BEA7EC-38F1-4592-998D-DD0BA78F7571}"/>
              </a:ext>
            </a:extLst>
          </p:cNvPr>
          <p:cNvSpPr txBox="1"/>
          <p:nvPr/>
        </p:nvSpPr>
        <p:spPr>
          <a:xfrm>
            <a:off x="8812419" y="5207804"/>
            <a:ext cx="2405261" cy="230832"/>
          </a:xfrm>
          <a:prstGeom prst="rect">
            <a:avLst/>
          </a:prstGeom>
          <a:noFill/>
        </p:spPr>
        <p:txBody>
          <a:bodyPr wrap="square" rtlCol="0">
            <a:spAutoFit/>
          </a:bodyPr>
          <a:lstStyle/>
          <a:p>
            <a:endParaRPr lang="en-IN" sz="900" dirty="0"/>
          </a:p>
        </p:txBody>
      </p:sp>
    </p:spTree>
    <p:extLst>
      <p:ext uri="{BB962C8B-B14F-4D97-AF65-F5344CB8AC3E}">
        <p14:creationId xmlns:p14="http://schemas.microsoft.com/office/powerpoint/2010/main" val="707400429"/>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Geometric presentation_AAS_v3" id="{5F394A36-244E-477B-9B00-631A6705923C}" vid="{7FC6DB14-D4FF-4031-8ADB-F8536C0C4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61FE8A-8F15-409F-AF62-619C69C0D537}">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29AE7CBC-C35C-4FA9-B339-59E31F30C6AC}">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930687-51F2-44C8-9CE6-D1B3D6E175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{AED700E6-34DA-4427-81CC-E440EFDF048C}tf16411253</Template>
  <TotalTime>0</TotalTime>
  <Words>1119</Words>
  <Application>Microsoft Office PowerPoint</Application>
  <PresentationFormat>Widescreen</PresentationFormat>
  <Paragraphs>105</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Algerian</vt:lpstr>
      <vt:lpstr>Arial</vt:lpstr>
      <vt:lpstr>Bahnschrift</vt:lpstr>
      <vt:lpstr>Bahnschrift SemiBold</vt:lpstr>
      <vt:lpstr>Calibri</vt:lpstr>
      <vt:lpstr>Calibri Light</vt:lpstr>
      <vt:lpstr>Corbel</vt:lpstr>
      <vt:lpstr>Times New Roman</vt:lpstr>
      <vt:lpstr>Office Theme</vt:lpstr>
      <vt:lpstr>E – learning</vt:lpstr>
      <vt:lpstr>Programming languages used: </vt:lpstr>
      <vt:lpstr>                                       MEMBERS</vt:lpstr>
      <vt:lpstr>About e-learning</vt:lpstr>
      <vt:lpstr>About Digilearn</vt:lpstr>
      <vt:lpstr>Key points for source creators</vt:lpstr>
      <vt:lpstr>Epitome of e-learning</vt:lpstr>
      <vt:lpstr>Epitome of e-learning</vt:lpstr>
      <vt:lpstr>Epitome of e-learning</vt:lpstr>
      <vt:lpstr>Epitome of e-learning</vt:lpstr>
      <vt:lpstr>Benefits of e-learning:</vt:lpstr>
      <vt:lpstr>    DIGILEARN</vt:lpstr>
      <vt:lpstr>Objective of our e-learning platform - DIGILEARN as to what is that it aims to provide it’s user .</vt:lpstr>
      <vt:lpstr>PowerPoint Presentation</vt:lpstr>
      <vt:lpstr>In this dashboard, user can see their own profile, and can change over to different generation topics.</vt:lpstr>
      <vt:lpstr>In this page, kids can learn about alphabets, numbers, rhymes, safety tips and personal hygiene. We have also included some questions to test their skills.</vt:lpstr>
      <vt:lpstr>In this page, students can learn about basics computer, ms-excel, ms-word, ms-powerpoint. We have also included some questions to test their skills.</vt:lpstr>
      <vt:lpstr>In this page, students can learn about markup language, bootstrap &amp; css, and basic programming language. We have also included some questions to test their skills.</vt:lpstr>
      <vt:lpstr>In this page, professionals can learn about scripting and query language, and advance programming language viz J2EE,  python, swift, and MATLAB.</vt:lpstr>
      <vt:lpstr>In this page, elders can learn about basics of computer, create and save document, basic of internet surfing and email usage, and  fitness/yoga.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 – learning</dc:title>
  <dc:creator>Aakriti singh</dc:creator>
  <cp:lastModifiedBy>AVINASH PRASAD</cp:lastModifiedBy>
  <cp:revision>39</cp:revision>
  <dcterms:created xsi:type="dcterms:W3CDTF">2021-04-12T13:18:46Z</dcterms:created>
  <dcterms:modified xsi:type="dcterms:W3CDTF">2021-04-15T08:04:41Z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